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Anketirani</a:t>
            </a:r>
            <a:r>
              <a:rPr lang="en-US" sz="2000" dirty="0"/>
              <a:t> </a:t>
            </a:r>
            <a:r>
              <a:rPr lang="en-US" sz="2000" dirty="0" err="1"/>
              <a:t>časnički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N=20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8522792740549785"/>
          <c:y val="0.11860175861359111"/>
          <c:w val="0.42420944608980909"/>
          <c:h val="0.7764319176814916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Anketirani časnički kadar N=20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Zapovjednik/Upravitelj</c:v>
                </c:pt>
                <c:pt idx="1">
                  <c:v>1.časnici</c:v>
                </c:pt>
                <c:pt idx="2">
                  <c:v>2.časnici</c:v>
                </c:pt>
                <c:pt idx="3">
                  <c:v>3.časnici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09466525889447"/>
          <c:y val="0.92618143816357179"/>
          <c:w val="0.7701155195122561"/>
          <c:h val="7.3649224112231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>
      <a:glow rad="127000">
        <a:schemeClr val="accent1">
          <a:alpha val="85000"/>
        </a:schemeClr>
      </a:glow>
    </a:effectLst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/>
              <a:t>Dali je naš sustav obrazovanja pomoraca vremenski </a:t>
            </a:r>
            <a:r>
              <a:rPr lang="en-US" sz="2400" b="1" dirty="0" smtClean="0"/>
              <a:t>      </a:t>
            </a:r>
            <a:r>
              <a:rPr lang="hr-HR" sz="2400" b="1" dirty="0" smtClean="0"/>
              <a:t>predug </a:t>
            </a:r>
            <a:r>
              <a:rPr lang="hr-HR" sz="2400" b="1" dirty="0"/>
              <a:t>i prezahtjevan</a:t>
            </a:r>
            <a:endParaRPr lang="en-US" sz="2400" b="1" dirty="0"/>
          </a:p>
        </c:rich>
      </c:tx>
      <c:layout>
        <c:manualLayout>
          <c:xMode val="edge"/>
          <c:yMode val="edge"/>
          <c:x val="0.17093925462201059"/>
          <c:y val="1.8867562537857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723217750996858E-2"/>
          <c:y val="0.24988028643550367"/>
          <c:w val="0.84655356449800634"/>
          <c:h val="0.6732598855213344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Dali je naš sustav obrazovanja pomoraca predug i prezahtjevan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9180883639545057"/>
                  <c:y val="-3.45330073177472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/>
                      <a:t>NE</a:t>
                    </a:r>
                  </a:p>
                  <a:p>
                    <a:pPr>
                      <a:defRPr sz="2400" b="1"/>
                    </a:pPr>
                    <a:fld id="{F32FDAC0-431E-44F5-B44B-11641197F9AC}" type="VALUE">
                      <a:rPr lang="en-US" sz="2400" b="1"/>
                      <a:pPr>
                        <a:defRPr sz="2400" b="1"/>
                      </a:pPr>
                      <a:t>[VALUE]</a:t>
                    </a:fld>
                    <a:endParaRPr lang="hr-H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055555555555562E-2"/>
                      <c:h val="0.160898901721791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129629629629631"/>
                  <c:y val="3.70059376380769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/>
                      <a:t>DA</a:t>
                    </a:r>
                  </a:p>
                  <a:p>
                    <a:pPr>
                      <a:defRPr sz="2400" b="1"/>
                    </a:pPr>
                    <a:fld id="{F426859E-EC3D-4E38-B828-1DB734D9A62F}" type="VALUE">
                      <a:rPr lang="en-US" sz="2400" b="1"/>
                      <a:pPr>
                        <a:defRPr sz="2400" b="1"/>
                      </a:pPr>
                      <a:t>[VALUE]</a:t>
                    </a:fld>
                    <a:endParaRPr lang="hr-H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379629629629636E-2"/>
                      <c:h val="0.1665548848647440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NE</c:v>
                </c:pt>
                <c:pt idx="1">
                  <c:v>DA</c:v>
                </c:pt>
              </c:strCache>
            </c:strRef>
          </c:cat>
          <c:val>
            <c:numRef>
              <c:f>List1!$B$2:$B$3</c:f>
              <c:numCache>
                <c:formatCode>0.0%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i="0" u="none" strike="noStrike" baseline="0">
                <a:effectLst/>
              </a:rPr>
              <a:t>Podržavate li stjecanje najviših časničkih zvanja bez visokoškolske naobrazbe</a:t>
            </a:r>
            <a:endParaRPr lang="en-US" sz="2400" b="1"/>
          </a:p>
        </c:rich>
      </c:tx>
      <c:layout>
        <c:manualLayout>
          <c:xMode val="edge"/>
          <c:yMode val="edge"/>
          <c:x val="0.16706018518518517"/>
          <c:y val="3.1298904538341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Podržavate li stjecanje najviših časničkih zvanja bez visokoškolske naobrazbe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866068824730251"/>
                  <c:y val="-0.208912618317076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/>
                      <a:t>NE</a:t>
                    </a:r>
                  </a:p>
                  <a:p>
                    <a:pPr>
                      <a:defRPr sz="2400" b="1"/>
                    </a:pPr>
                    <a:fld id="{F32FDAC0-431E-44F5-B44B-11641197F9AC}" type="VALUE">
                      <a:rPr lang="en-US" sz="2400" b="1"/>
                      <a:pPr>
                        <a:defRPr sz="2400" b="1"/>
                      </a:pPr>
                      <a:t>[VALUE]</a:t>
                    </a:fld>
                    <a:endParaRPr lang="hr-H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055555555555562E-2"/>
                      <c:h val="0.160898901721791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3194444444444445"/>
                  <c:y val="8.86547632250194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/>
                      <a:t>DA</a:t>
                    </a:r>
                  </a:p>
                  <a:p>
                    <a:pPr>
                      <a:defRPr sz="2400" b="1"/>
                    </a:pPr>
                    <a:fld id="{F426859E-EC3D-4E38-B828-1DB734D9A62F}" type="VALUE">
                      <a:rPr lang="en-US" sz="2400" b="1"/>
                      <a:pPr>
                        <a:defRPr sz="2400" b="1"/>
                      </a:pPr>
                      <a:t>[VALUE]</a:t>
                    </a:fld>
                    <a:endParaRPr lang="hr-H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379629629629636E-2"/>
                      <c:h val="0.1665548848647440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NE</c:v>
                </c:pt>
                <c:pt idx="1">
                  <c:v>DA</c:v>
                </c:pt>
              </c:strCache>
            </c:strRef>
          </c:cat>
          <c:val>
            <c:numRef>
              <c:f>List1!$B$2:$B$3</c:f>
              <c:numCache>
                <c:formatCode>0.0%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i="0" u="none" strike="noStrike" baseline="0">
                <a:effectLst/>
              </a:rPr>
              <a:t>Mislite li da će se reformom obrazovnog sustava povećati interes za časničko zvanje u mladih</a:t>
            </a:r>
            <a:endParaRPr lang="en-US" sz="2400" b="1"/>
          </a:p>
        </c:rich>
      </c:tx>
      <c:layout>
        <c:manualLayout>
          <c:xMode val="edge"/>
          <c:yMode val="edge"/>
          <c:x val="0.13696759259259259"/>
          <c:y val="4.47127207690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Podržavate li stjecanje najviših časničkih zvanja bez visokoškolske naobrazbe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866068824730251"/>
                  <c:y val="-0.208912618317076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/>
                      <a:t>NE</a:t>
                    </a:r>
                  </a:p>
                  <a:p>
                    <a:pPr>
                      <a:defRPr sz="2400" b="1"/>
                    </a:pPr>
                    <a:fld id="{F32FDAC0-431E-44F5-B44B-11641197F9AC}" type="VALUE">
                      <a:rPr lang="en-US" sz="2400" b="1"/>
                      <a:pPr>
                        <a:defRPr sz="2400" b="1"/>
                      </a:pPr>
                      <a:t>[VALUE]</a:t>
                    </a:fld>
                    <a:endParaRPr lang="hr-H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055555555555562E-2"/>
                      <c:h val="0.160898901721791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3194444444444445"/>
                  <c:y val="8.86547632250194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/>
                      <a:t>DA</a:t>
                    </a:r>
                  </a:p>
                  <a:p>
                    <a:pPr>
                      <a:defRPr sz="2400" b="1"/>
                    </a:pPr>
                    <a:fld id="{F426859E-EC3D-4E38-B828-1DB734D9A62F}" type="VALUE">
                      <a:rPr lang="en-US" sz="2400" b="1"/>
                      <a:pPr>
                        <a:defRPr sz="2400" b="1"/>
                      </a:pPr>
                      <a:t>[VALUE]</a:t>
                    </a:fld>
                    <a:endParaRPr lang="hr-H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379629629629636E-2"/>
                      <c:h val="0.1665548848647440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NE</c:v>
                </c:pt>
                <c:pt idx="1">
                  <c:v>DA</c:v>
                </c:pt>
              </c:strCache>
            </c:strRef>
          </c:cat>
          <c:val>
            <c:numRef>
              <c:f>List1!$B$2:$B$3</c:f>
              <c:numCache>
                <c:formatCode>0.0%</c:formatCode>
                <c:ptCount val="2"/>
                <c:pt idx="0">
                  <c:v>0.66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Stručna</a:t>
            </a:r>
            <a:r>
              <a:rPr lang="en-US" sz="2000" dirty="0"/>
              <a:t> </a:t>
            </a:r>
            <a:r>
              <a:rPr lang="en-US" sz="2000" dirty="0" err="1" smtClean="0"/>
              <a:t>sprema</a:t>
            </a:r>
            <a:r>
              <a:rPr lang="en-US" sz="2000" dirty="0" smtClean="0"/>
              <a:t> ANKETIRANIH</a:t>
            </a:r>
            <a:endParaRPr lang="en-US" sz="2000" dirty="0"/>
          </a:p>
        </c:rich>
      </c:tx>
      <c:layout>
        <c:manualLayout>
          <c:xMode val="edge"/>
          <c:yMode val="edge"/>
          <c:x val="0.31971297034825891"/>
          <c:y val="1.9890266807569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30512268829120848"/>
          <c:y val="0.12328441554526151"/>
          <c:w val="0.38975452461763682"/>
          <c:h val="0.77229168371500068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Stručna sprema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3"/>
                <c:pt idx="0">
                  <c:v>VSS</c:v>
                </c:pt>
                <c:pt idx="1">
                  <c:v>VŠS</c:v>
                </c:pt>
                <c:pt idx="2">
                  <c:v>SSS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332666236096507"/>
          <c:y val="0.92344302867683115"/>
          <c:w val="0.2633847498133422"/>
          <c:h val="7.5013126401470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/>
              <a:t>Obrazovanost</a:t>
            </a:r>
            <a:r>
              <a:rPr lang="hr-HR" sz="2400" b="1" baseline="0" dirty="0"/>
              <a:t> časnika</a:t>
            </a:r>
            <a:endParaRPr lang="hr-HR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0123415559482597"/>
          <c:y val="0.153964300539643"/>
          <c:w val="0.82605619825878529"/>
          <c:h val="0.70044256609891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Zap/Upr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3"/>
                <c:pt idx="0">
                  <c:v>VSS</c:v>
                </c:pt>
                <c:pt idx="1">
                  <c:v>VŠS</c:v>
                </c:pt>
                <c:pt idx="2">
                  <c:v>SSS</c:v>
                </c:pt>
              </c:strCache>
            </c:strRef>
          </c:cat>
          <c:val>
            <c:numRef>
              <c:f>List1!$B$2:$B$5</c:f>
              <c:numCache>
                <c:formatCode>0.0%</c:formatCode>
                <c:ptCount val="4"/>
                <c:pt idx="0">
                  <c:v>0.3</c:v>
                </c:pt>
                <c:pt idx="1">
                  <c:v>0.7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1.časnik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3"/>
                <c:pt idx="0">
                  <c:v>VSS</c:v>
                </c:pt>
                <c:pt idx="1">
                  <c:v>VŠS</c:v>
                </c:pt>
                <c:pt idx="2">
                  <c:v>SSS</c:v>
                </c:pt>
              </c:strCache>
            </c:strRef>
          </c:cat>
          <c:val>
            <c:numRef>
              <c:f>List1!$C$2:$C$5</c:f>
              <c:numCache>
                <c:formatCode>0.0%</c:formatCode>
                <c:ptCount val="4"/>
                <c:pt idx="0">
                  <c:v>0.1</c:v>
                </c:pt>
                <c:pt idx="1">
                  <c:v>0.9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2.časnik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3"/>
                <c:pt idx="0">
                  <c:v>VSS</c:v>
                </c:pt>
                <c:pt idx="1">
                  <c:v>VŠS</c:v>
                </c:pt>
                <c:pt idx="2">
                  <c:v>SSS</c:v>
                </c:pt>
              </c:strCache>
            </c:strRef>
          </c:cat>
          <c:val>
            <c:numRef>
              <c:f>List1!$D$2:$D$5</c:f>
              <c:numCache>
                <c:formatCode>0.0%</c:formatCode>
                <c:ptCount val="4"/>
                <c:pt idx="0">
                  <c:v>0.1</c:v>
                </c:pt>
                <c:pt idx="1">
                  <c:v>0.6</c:v>
                </c:pt>
                <c:pt idx="2">
                  <c:v>0.3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3.časnik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3"/>
                <c:pt idx="0">
                  <c:v>VSS</c:v>
                </c:pt>
                <c:pt idx="1">
                  <c:v>VŠS</c:v>
                </c:pt>
                <c:pt idx="2">
                  <c:v>SSS</c:v>
                </c:pt>
              </c:strCache>
            </c:strRef>
          </c:cat>
          <c:val>
            <c:numRef>
              <c:f>List1!$E$2:$E$5</c:f>
              <c:numCache>
                <c:formatCode>0.0%</c:formatCode>
                <c:ptCount val="4"/>
                <c:pt idx="0">
                  <c:v>0</c:v>
                </c:pt>
                <c:pt idx="1">
                  <c:v>0.6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898432"/>
        <c:axId val="402898824"/>
      </c:barChart>
      <c:catAx>
        <c:axId val="40289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2898824"/>
        <c:crosses val="autoZero"/>
        <c:auto val="1"/>
        <c:lblAlgn val="ctr"/>
        <c:lblOffset val="100"/>
        <c:noMultiLvlLbl val="0"/>
      </c:catAx>
      <c:valAx>
        <c:axId val="40289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289843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>
      <a:outerShdw blurRad="50800" dist="50800" dir="5400000" algn="ctr" rotWithShape="0">
        <a:srgbClr val="000000"/>
      </a:outerShdw>
    </a:effectLst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/>
              <a:t>Staž</a:t>
            </a:r>
            <a:r>
              <a:rPr lang="hr-HR" sz="2400" b="1" baseline="0" dirty="0"/>
              <a:t> i časničko zvanje</a:t>
            </a:r>
            <a:endParaRPr lang="hr-HR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0123415559482597"/>
          <c:y val="0.153964300539643"/>
          <c:w val="0.82605619825878529"/>
          <c:h val="0.70044256609891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Zap/Upr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5 godina</c:v>
                </c:pt>
                <c:pt idx="1">
                  <c:v>10 godina</c:v>
                </c:pt>
                <c:pt idx="2">
                  <c:v>15 godina</c:v>
                </c:pt>
                <c:pt idx="3">
                  <c:v>20 godina</c:v>
                </c:pt>
              </c:strCache>
            </c:strRef>
          </c:cat>
          <c:val>
            <c:numRef>
              <c:f>List1!$B$2:$B$5</c:f>
              <c:numCache>
                <c:formatCode>0.0%</c:formatCode>
                <c:ptCount val="4"/>
                <c:pt idx="0">
                  <c:v>0.06</c:v>
                </c:pt>
                <c:pt idx="1">
                  <c:v>0.13</c:v>
                </c:pt>
                <c:pt idx="2">
                  <c:v>0.34</c:v>
                </c:pt>
                <c:pt idx="3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1.časnik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5 godina</c:v>
                </c:pt>
                <c:pt idx="1">
                  <c:v>10 godina</c:v>
                </c:pt>
                <c:pt idx="2">
                  <c:v>15 godina</c:v>
                </c:pt>
                <c:pt idx="3">
                  <c:v>20 godina</c:v>
                </c:pt>
              </c:strCache>
            </c:strRef>
          </c:cat>
          <c:val>
            <c:numRef>
              <c:f>List1!$C$2:$C$5</c:f>
              <c:numCache>
                <c:formatCode>0.0%</c:formatCode>
                <c:ptCount val="4"/>
                <c:pt idx="0">
                  <c:v>7.0000000000000007E-2</c:v>
                </c:pt>
                <c:pt idx="1">
                  <c:v>0.53</c:v>
                </c:pt>
                <c:pt idx="2">
                  <c:v>0.27</c:v>
                </c:pt>
                <c:pt idx="3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2.časnik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5 godina</c:v>
                </c:pt>
                <c:pt idx="1">
                  <c:v>10 godina</c:v>
                </c:pt>
                <c:pt idx="2">
                  <c:v>15 godina</c:v>
                </c:pt>
                <c:pt idx="3">
                  <c:v>20 godina</c:v>
                </c:pt>
              </c:strCache>
            </c:strRef>
          </c:cat>
          <c:val>
            <c:numRef>
              <c:f>List1!$D$2:$D$5</c:f>
              <c:numCache>
                <c:formatCode>0.0%</c:formatCode>
                <c:ptCount val="4"/>
                <c:pt idx="0">
                  <c:v>0.48</c:v>
                </c:pt>
                <c:pt idx="1">
                  <c:v>0.36</c:v>
                </c:pt>
                <c:pt idx="2">
                  <c:v>0.12</c:v>
                </c:pt>
                <c:pt idx="3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3.časnik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5 godina</c:v>
                </c:pt>
                <c:pt idx="1">
                  <c:v>10 godina</c:v>
                </c:pt>
                <c:pt idx="2">
                  <c:v>15 godina</c:v>
                </c:pt>
                <c:pt idx="3">
                  <c:v>20 godina</c:v>
                </c:pt>
              </c:strCache>
            </c:strRef>
          </c:cat>
          <c:val>
            <c:numRef>
              <c:f>List1!$E$2:$E$5</c:f>
              <c:numCache>
                <c:formatCode>0.0%</c:formatCode>
                <c:ptCount val="4"/>
                <c:pt idx="0">
                  <c:v>0.72</c:v>
                </c:pt>
                <c:pt idx="1">
                  <c:v>0.13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900784"/>
        <c:axId val="402901176"/>
      </c:barChart>
      <c:catAx>
        <c:axId val="40290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2901176"/>
        <c:crosses val="autoZero"/>
        <c:auto val="1"/>
        <c:lblAlgn val="ctr"/>
        <c:lblOffset val="100"/>
        <c:noMultiLvlLbl val="0"/>
      </c:catAx>
      <c:valAx>
        <c:axId val="40290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2900784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/>
              <a:t>Stupanj obrazovanja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055287223757296E-3"/>
          <c:y val="0.11839121635186464"/>
          <c:w val="0.97136959202693351"/>
          <c:h val="0.7533060404898214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Obrazovanost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9.6163535578712878E-2"/>
                  <c:y val="0.126298972420615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263238361467614E-2"/>
                  <c:y val="-0.358350565036767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0342212277977235E-2"/>
                  <c:y val="0.139072079566069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SSS</c:v>
                </c:pt>
                <c:pt idx="1">
                  <c:v>VŠS</c:v>
                </c:pt>
                <c:pt idx="2">
                  <c:v>VSS</c:v>
                </c:pt>
              </c:strCache>
            </c:strRef>
          </c:cat>
          <c:val>
            <c:numRef>
              <c:f>List1!$B$2:$B$4</c:f>
              <c:numCache>
                <c:formatCode>0.0%</c:formatCode>
                <c:ptCount val="3"/>
                <c:pt idx="0">
                  <c:v>0.17499999999999999</c:v>
                </c:pt>
                <c:pt idx="1">
                  <c:v>0.7</c:v>
                </c:pt>
                <c:pt idx="2">
                  <c:v>0.125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46212337410484"/>
          <c:y val="0.9074997326896137"/>
          <c:w val="0.2388563002524374"/>
          <c:h val="7.7156349089845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Zvanja</a:t>
            </a:r>
            <a:r>
              <a:rPr lang="en-US" sz="2400" dirty="0"/>
              <a:t> </a:t>
            </a:r>
            <a:r>
              <a:rPr lang="en-US" sz="2400" dirty="0" err="1"/>
              <a:t>anketiranih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Zvanja anketiranih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4747149597288761"/>
                  <c:y val="-0.147401903953831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498188-C854-4CA8-AC53-D99914A6E9F4}" type="CATEGORYNAME">
                      <a:rPr lang="en-US" sz="2000"/>
                      <a:pPr>
                        <a:defRPr sz="1100" b="1"/>
                      </a:pPr>
                      <a:t>[CATEGORY NAME]</a:t>
                    </a:fld>
                    <a:r>
                      <a:rPr lang="en-US" sz="2000" baseline="0" dirty="0"/>
                      <a:t>
</a:t>
                    </a:r>
                    <a:fld id="{1F8DE07E-7160-4C13-A55C-71F5E332E096}" type="PERCENTAGE">
                      <a:rPr lang="en-US" sz="2000" baseline="0"/>
                      <a:pPr>
                        <a:defRPr sz="1100" b="1"/>
                      </a:pPr>
                      <a:t>[PERCENTAGE]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03075382634817"/>
                      <c:h val="0.2273805823041279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F6876B-2187-442E-98FB-FFC823FE3127}" type="CATEGORYNAME">
                      <a:rPr lang="en-US" sz="200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8593D7A8-822C-49FE-8261-AF7E4AD2EC7C}" type="PERCENTAGE">
                      <a:rPr lang="en-US" sz="2000" baseline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Pomorski nautičar</c:v>
                </c:pt>
                <c:pt idx="1">
                  <c:v>Tehničar za brodostrojarstvo</c:v>
                </c:pt>
              </c:strCache>
            </c:strRef>
          </c:cat>
          <c:val>
            <c:numRef>
              <c:f>List1!$B$2:$B$3</c:f>
              <c:numCache>
                <c:formatCode>0.0%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Razlog izbora pomorskog časničkog zvanja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Dolazim iz pomoračke obitelji</c:v>
                </c:pt>
                <c:pt idx="1">
                  <c:v>Nemogućnost zaposlenja na kopnu</c:v>
                </c:pt>
                <c:pt idx="2">
                  <c:v>Upoznavanje drugih zemalja, ljudi, kulture</c:v>
                </c:pt>
                <c:pt idx="3">
                  <c:v>Dobra primanja</c:v>
                </c:pt>
              </c:strCache>
            </c:strRef>
          </c:cat>
          <c:val>
            <c:numRef>
              <c:f>List1!$B$2:$B$5</c:f>
              <c:numCache>
                <c:formatCode>0.0%</c:formatCode>
                <c:ptCount val="4"/>
                <c:pt idx="0">
                  <c:v>0.08</c:v>
                </c:pt>
                <c:pt idx="1">
                  <c:v>0.12</c:v>
                </c:pt>
                <c:pt idx="2">
                  <c:v>0.04</c:v>
                </c:pt>
                <c:pt idx="3">
                  <c:v>0.76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9838632"/>
        <c:axId val="306753448"/>
      </c:barChart>
      <c:catAx>
        <c:axId val="319838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06753448"/>
        <c:crosses val="autoZero"/>
        <c:auto val="1"/>
        <c:lblAlgn val="ctr"/>
        <c:lblOffset val="100"/>
        <c:noMultiLvlLbl val="0"/>
      </c:catAx>
      <c:valAx>
        <c:axId val="3067534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1983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2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Najveći problemi između dva ukrcaja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Najveći problemi između dva ukrcaja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Neizvjesnost ponovnog ukrcaja</c:v>
                </c:pt>
                <c:pt idx="1">
                  <c:v>Kratak boravak s obitelji</c:v>
                </c:pt>
                <c:pt idx="2">
                  <c:v>Neučinkovitost institucija</c:v>
                </c:pt>
              </c:strCache>
            </c:strRef>
          </c:cat>
          <c:val>
            <c:numRef>
              <c:f>List1!$B$2:$B$4</c:f>
              <c:numCache>
                <c:formatCode>0.0%</c:formatCode>
                <c:ptCount val="3"/>
                <c:pt idx="0">
                  <c:v>0.12</c:v>
                </c:pt>
                <c:pt idx="1">
                  <c:v>0.5</c:v>
                </c:pt>
                <c:pt idx="2">
                  <c:v>0.38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6747568"/>
        <c:axId val="265731016"/>
      </c:barChart>
      <c:catAx>
        <c:axId val="30674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65731016"/>
        <c:crosses val="autoZero"/>
        <c:auto val="1"/>
        <c:lblAlgn val="ctr"/>
        <c:lblOffset val="100"/>
        <c:noMultiLvlLbl val="0"/>
      </c:catAx>
      <c:valAx>
        <c:axId val="2657310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0674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Prednost našeg u usporedbi s kadrovima drugih nacionalnosti</a:t>
            </a:r>
            <a:endParaRPr lang="en-US"/>
          </a:p>
        </c:rich>
      </c:tx>
      <c:layout>
        <c:manualLayout>
          <c:xMode val="edge"/>
          <c:yMode val="edge"/>
          <c:x val="0.16706018518518517"/>
          <c:y val="3.1298904538341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Prednost našeg u odnosu na kadrove drugih nacija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Kreativnost i snalažljvost u rješavanju problema</c:v>
                </c:pt>
                <c:pt idx="1">
                  <c:v>Savjest i odgovornost u poslu</c:v>
                </c:pt>
                <c:pt idx="2">
                  <c:v>Obrazovanje i vještine</c:v>
                </c:pt>
              </c:strCache>
            </c:strRef>
          </c:cat>
          <c:val>
            <c:numRef>
              <c:f>List1!$B$2:$B$4</c:f>
              <c:numCache>
                <c:formatCode>0.0%</c:formatCode>
                <c:ptCount val="3"/>
                <c:pt idx="0">
                  <c:v>0.38</c:v>
                </c:pt>
                <c:pt idx="1">
                  <c:v>0.19</c:v>
                </c:pt>
                <c:pt idx="2">
                  <c:v>0.41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8476536"/>
        <c:axId val="318483200"/>
      </c:barChart>
      <c:catAx>
        <c:axId val="318476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18483200"/>
        <c:crosses val="autoZero"/>
        <c:auto val="1"/>
        <c:lblAlgn val="ctr"/>
        <c:lblOffset val="100"/>
        <c:noMultiLvlLbl val="0"/>
      </c:catAx>
      <c:valAx>
        <c:axId val="3184832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1847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2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00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15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384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385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52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2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10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26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38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60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271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72BF-03C9-4673-AD23-27661AD29594}" type="datetimeFigureOut">
              <a:rPr lang="hr-HR" smtClean="0"/>
              <a:t>27.1.2020.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CD66-BA94-414D-BBD6-96FC456BD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759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54388"/>
            <a:ext cx="9144000" cy="90865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SAMOSTALNO ISTRAŽIVANJE</a:t>
            </a:r>
            <a:endParaRPr lang="hr-HR" sz="4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6314"/>
            <a:ext cx="9144000" cy="49699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9A"/>
                </a:solidFill>
                <a:latin typeface="Swiss721BT-Light"/>
                <a:ea typeface="Calibri" panose="020F0502020204030204" pitchFamily="34" charset="0"/>
                <a:cs typeface="Swiss721BT-Light"/>
              </a:rPr>
              <a:t>N</a:t>
            </a:r>
            <a:r>
              <a:rPr lang="hr-HR" sz="3200" dirty="0" smtClean="0">
                <a:solidFill>
                  <a:srgbClr val="00009A"/>
                </a:solidFill>
                <a:latin typeface="Swiss721BT-Light"/>
                <a:ea typeface="Calibri" panose="020F0502020204030204" pitchFamily="34" charset="0"/>
                <a:cs typeface="Swiss721BT-Light"/>
              </a:rPr>
              <a:t>užnost </a:t>
            </a:r>
            <a:r>
              <a:rPr lang="hr-HR" sz="3200" dirty="0">
                <a:solidFill>
                  <a:srgbClr val="00009A"/>
                </a:solidFill>
                <a:latin typeface="Swiss721BT-Light"/>
                <a:ea typeface="Calibri" panose="020F0502020204030204" pitchFamily="34" charset="0"/>
                <a:cs typeface="Swiss721BT-Light"/>
              </a:rPr>
              <a:t>visokoškolske naobrazbe pomorskih časničkih zvanja</a:t>
            </a:r>
            <a:endParaRPr lang="hr-H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05251" y="616449"/>
            <a:ext cx="23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Kap.Renato</a:t>
            </a:r>
            <a:r>
              <a:rPr lang="en-US" dirty="0" smtClean="0"/>
              <a:t> </a:t>
            </a:r>
            <a:r>
              <a:rPr lang="en-US" dirty="0" err="1" smtClean="0"/>
              <a:t>Dudić,prof</a:t>
            </a:r>
            <a:r>
              <a:rPr lang="en-US" dirty="0" smtClean="0"/>
              <a:t>.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605251" y="6483927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834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9"/>
          <p:cNvGraphicFramePr/>
          <p:nvPr>
            <p:extLst>
              <p:ext uri="{D42A27DB-BD31-4B8C-83A1-F6EECF244321}">
                <p14:modId xmlns:p14="http://schemas.microsoft.com/office/powerpoint/2010/main" val="4326388"/>
              </p:ext>
            </p:extLst>
          </p:nvPr>
        </p:nvGraphicFramePr>
        <p:xfrm>
          <a:off x="748145" y="378372"/>
          <a:ext cx="10607040" cy="568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05251" y="6483927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5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0"/>
          <p:cNvGraphicFramePr/>
          <p:nvPr>
            <p:extLst>
              <p:ext uri="{D42A27DB-BD31-4B8C-83A1-F6EECF244321}">
                <p14:modId xmlns:p14="http://schemas.microsoft.com/office/powerpoint/2010/main" val="2490077534"/>
              </p:ext>
            </p:extLst>
          </p:nvPr>
        </p:nvGraphicFramePr>
        <p:xfrm>
          <a:off x="1170087" y="444500"/>
          <a:ext cx="9821916" cy="532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18103" y="6488668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89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1"/>
          <p:cNvGraphicFramePr/>
          <p:nvPr>
            <p:extLst>
              <p:ext uri="{D42A27DB-BD31-4B8C-83A1-F6EECF244321}">
                <p14:modId xmlns:p14="http://schemas.microsoft.com/office/powerpoint/2010/main" val="1931281812"/>
              </p:ext>
            </p:extLst>
          </p:nvPr>
        </p:nvGraphicFramePr>
        <p:xfrm>
          <a:off x="1326883" y="617149"/>
          <a:ext cx="9427779" cy="513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77830" y="6488668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56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3"/>
          <p:cNvGraphicFramePr/>
          <p:nvPr>
            <p:extLst>
              <p:ext uri="{D42A27DB-BD31-4B8C-83A1-F6EECF244321}">
                <p14:modId xmlns:p14="http://schemas.microsoft.com/office/powerpoint/2010/main" val="3187614785"/>
              </p:ext>
            </p:extLst>
          </p:nvPr>
        </p:nvGraphicFramePr>
        <p:xfrm>
          <a:off x="1185854" y="716040"/>
          <a:ext cx="9869214" cy="531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57519" y="6488668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5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20691" y="681925"/>
            <a:ext cx="63388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rgbClr val="0070C0"/>
                </a:solidFill>
              </a:rPr>
              <a:t>HVALA NA PAŽNJI</a:t>
            </a:r>
            <a:endParaRPr lang="hr-HR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1997736648"/>
              </p:ext>
            </p:extLst>
          </p:nvPr>
        </p:nvGraphicFramePr>
        <p:xfrm>
          <a:off x="1353255" y="602243"/>
          <a:ext cx="9522374" cy="520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05251" y="6483927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653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2"/>
          <p:cNvGraphicFramePr/>
          <p:nvPr>
            <p:extLst>
              <p:ext uri="{D42A27DB-BD31-4B8C-83A1-F6EECF244321}">
                <p14:modId xmlns:p14="http://schemas.microsoft.com/office/powerpoint/2010/main" val="935698573"/>
              </p:ext>
            </p:extLst>
          </p:nvPr>
        </p:nvGraphicFramePr>
        <p:xfrm>
          <a:off x="807461" y="580260"/>
          <a:ext cx="10121463" cy="510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05251" y="6483927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198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3"/>
          <p:cNvGraphicFramePr/>
          <p:nvPr>
            <p:extLst>
              <p:ext uri="{D42A27DB-BD31-4B8C-83A1-F6EECF244321}">
                <p14:modId xmlns:p14="http://schemas.microsoft.com/office/powerpoint/2010/main" val="77889892"/>
              </p:ext>
            </p:extLst>
          </p:nvPr>
        </p:nvGraphicFramePr>
        <p:xfrm>
          <a:off x="149629" y="116378"/>
          <a:ext cx="11920451" cy="621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05251" y="6483927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169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4"/>
          <p:cNvGraphicFramePr/>
          <p:nvPr>
            <p:extLst>
              <p:ext uri="{D42A27DB-BD31-4B8C-83A1-F6EECF244321}">
                <p14:modId xmlns:p14="http://schemas.microsoft.com/office/powerpoint/2010/main" val="768415922"/>
              </p:ext>
            </p:extLst>
          </p:nvPr>
        </p:nvGraphicFramePr>
        <p:xfrm>
          <a:off x="182879" y="149629"/>
          <a:ext cx="11804073" cy="633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05251" y="6483927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816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7"/>
          <p:cNvGraphicFramePr/>
          <p:nvPr>
            <p:extLst>
              <p:ext uri="{D42A27DB-BD31-4B8C-83A1-F6EECF244321}">
                <p14:modId xmlns:p14="http://schemas.microsoft.com/office/powerpoint/2010/main" val="1420275392"/>
              </p:ext>
            </p:extLst>
          </p:nvPr>
        </p:nvGraphicFramePr>
        <p:xfrm>
          <a:off x="988765" y="739228"/>
          <a:ext cx="9758855" cy="510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05251" y="6483927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047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5"/>
          <p:cNvGraphicFramePr/>
          <p:nvPr>
            <p:extLst>
              <p:ext uri="{D42A27DB-BD31-4B8C-83A1-F6EECF244321}">
                <p14:modId xmlns:p14="http://schemas.microsoft.com/office/powerpoint/2010/main" val="2985248917"/>
              </p:ext>
            </p:extLst>
          </p:nvPr>
        </p:nvGraphicFramePr>
        <p:xfrm>
          <a:off x="1371601" y="504497"/>
          <a:ext cx="9427778" cy="515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05251" y="6483927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828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6"/>
          <p:cNvGraphicFramePr/>
          <p:nvPr>
            <p:extLst>
              <p:ext uri="{D42A27DB-BD31-4B8C-83A1-F6EECF244321}">
                <p14:modId xmlns:p14="http://schemas.microsoft.com/office/powerpoint/2010/main" val="2989680665"/>
              </p:ext>
            </p:extLst>
          </p:nvPr>
        </p:nvGraphicFramePr>
        <p:xfrm>
          <a:off x="631767" y="365760"/>
          <a:ext cx="10839797" cy="596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05251" y="6483927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87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8"/>
          <p:cNvGraphicFramePr/>
          <p:nvPr>
            <p:extLst>
              <p:ext uri="{D42A27DB-BD31-4B8C-83A1-F6EECF244321}">
                <p14:modId xmlns:p14="http://schemas.microsoft.com/office/powerpoint/2010/main" val="1162286189"/>
              </p:ext>
            </p:extLst>
          </p:nvPr>
        </p:nvGraphicFramePr>
        <p:xfrm>
          <a:off x="912321" y="548640"/>
          <a:ext cx="10324407" cy="550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05251" y="6483927"/>
            <a:ext cx="25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 </a:t>
            </a:r>
            <a:r>
              <a:rPr lang="en-US" dirty="0" err="1" smtClean="0"/>
              <a:t>Lošinj</a:t>
            </a:r>
            <a:r>
              <a:rPr lang="en-US" dirty="0" smtClean="0"/>
              <a:t>, </a:t>
            </a:r>
            <a:r>
              <a:rPr lang="en-US" dirty="0" err="1" smtClean="0"/>
              <a:t>travanj</a:t>
            </a:r>
            <a:r>
              <a:rPr lang="en-US" dirty="0" smtClean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50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149</TotalTime>
  <Words>176</Words>
  <Application>Microsoft Office PowerPoint</Application>
  <PresentationFormat>Široki zaslon</PresentationFormat>
  <Paragraphs>43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Swiss721BT-Light</vt:lpstr>
      <vt:lpstr>Office Theme</vt:lpstr>
      <vt:lpstr>SAMOSTALNO ISTRAŽIVANJE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Renato</dc:creator>
  <cp:lastModifiedBy>Renato Dudić</cp:lastModifiedBy>
  <cp:revision>28</cp:revision>
  <dcterms:created xsi:type="dcterms:W3CDTF">2020-01-27T08:08:58Z</dcterms:created>
  <dcterms:modified xsi:type="dcterms:W3CDTF">2020-01-27T17:21:09Z</dcterms:modified>
</cp:coreProperties>
</file>